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116" d="100"/>
          <a:sy n="116" d="100"/>
        </p:scale>
        <p:origin x="-15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A50-8A5F-4918-8E00-77EE809A10C6}" type="datetimeFigureOut">
              <a:rPr lang="de-DE" smtClean="0"/>
              <a:t>19.03.2014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5DD-5554-422C-9BDB-DCA12580D9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592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A50-8A5F-4918-8E00-77EE809A10C6}" type="datetimeFigureOut">
              <a:rPr lang="de-DE" smtClean="0"/>
              <a:t>19.03.2014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5DD-5554-422C-9BDB-DCA12580D9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8195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A50-8A5F-4918-8E00-77EE809A10C6}" type="datetimeFigureOut">
              <a:rPr lang="de-DE" smtClean="0"/>
              <a:t>19.03.2014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5DD-5554-422C-9BDB-DCA12580D9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05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A50-8A5F-4918-8E00-77EE809A10C6}" type="datetimeFigureOut">
              <a:rPr lang="de-DE" smtClean="0"/>
              <a:t>19.03.2014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5DD-5554-422C-9BDB-DCA12580D9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307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A50-8A5F-4918-8E00-77EE809A10C6}" type="datetimeFigureOut">
              <a:rPr lang="de-DE" smtClean="0"/>
              <a:t>19.03.2014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5DD-5554-422C-9BDB-DCA12580D9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520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A50-8A5F-4918-8E00-77EE809A10C6}" type="datetimeFigureOut">
              <a:rPr lang="de-DE" smtClean="0"/>
              <a:t>19.03.2014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5DD-5554-422C-9BDB-DCA12580D9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23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A50-8A5F-4918-8E00-77EE809A10C6}" type="datetimeFigureOut">
              <a:rPr lang="de-DE" smtClean="0"/>
              <a:t>19.03.2014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5DD-5554-422C-9BDB-DCA12580D9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102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A50-8A5F-4918-8E00-77EE809A10C6}" type="datetimeFigureOut">
              <a:rPr lang="de-DE" smtClean="0"/>
              <a:t>19.03.2014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5DD-5554-422C-9BDB-DCA12580D9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571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A50-8A5F-4918-8E00-77EE809A10C6}" type="datetimeFigureOut">
              <a:rPr lang="de-DE" smtClean="0"/>
              <a:t>19.03.2014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5DD-5554-422C-9BDB-DCA12580D9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4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A50-8A5F-4918-8E00-77EE809A10C6}" type="datetimeFigureOut">
              <a:rPr lang="de-DE" smtClean="0"/>
              <a:t>19.03.2014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5DD-5554-422C-9BDB-DCA12580D9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197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5A50-8A5F-4918-8E00-77EE809A10C6}" type="datetimeFigureOut">
              <a:rPr lang="de-DE" smtClean="0"/>
              <a:t>19.03.2014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D5DD-5554-422C-9BDB-DCA12580D9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164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B5A50-8A5F-4918-8E00-77EE809A10C6}" type="datetimeFigureOut">
              <a:rPr lang="de-DE" smtClean="0"/>
              <a:t>19.03.2014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2D5DD-5554-422C-9BDB-DCA12580D9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84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450" y="1856412"/>
            <a:ext cx="3585649" cy="146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27784" y="188640"/>
            <a:ext cx="3744416" cy="605929"/>
          </a:xfrm>
        </p:spPr>
        <p:txBody>
          <a:bodyPr>
            <a:normAutofit/>
          </a:bodyPr>
          <a:lstStyle/>
          <a:p>
            <a:r>
              <a:rPr lang="de-DE" sz="1600" b="1" dirty="0" smtClean="0"/>
              <a:t>Dreisatz mit Tabellenkalkulation</a:t>
            </a:r>
            <a:endParaRPr lang="de-DE" sz="16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4452512" y="1450755"/>
            <a:ext cx="1939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Jetzt: Excel-Tabelle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203013" y="1450755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Bisher:</a:t>
            </a:r>
            <a:endParaRPr lang="de-DE" dirty="0"/>
          </a:p>
        </p:txBody>
      </p:sp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919187"/>
              </p:ext>
            </p:extLst>
          </p:nvPr>
        </p:nvGraphicFramePr>
        <p:xfrm>
          <a:off x="1654013" y="1820087"/>
          <a:ext cx="2016224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  <a:gridCol w="100811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Anz.</a:t>
                      </a:r>
                      <a:endParaRPr lang="de-DE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Preis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5</a:t>
                      </a:r>
                      <a:endParaRPr lang="de-DE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1,45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de-D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7</a:t>
                      </a:r>
                      <a:endParaRPr lang="de-DE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4" name="Bogen 13"/>
          <p:cNvSpPr/>
          <p:nvPr/>
        </p:nvSpPr>
        <p:spPr>
          <a:xfrm>
            <a:off x="1770965" y="2368884"/>
            <a:ext cx="432048" cy="360040"/>
          </a:xfrm>
          <a:prstGeom prst="arc">
            <a:avLst>
              <a:gd name="adj1" fmla="val 5339398"/>
              <a:gd name="adj2" fmla="val 161111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ogen 14"/>
          <p:cNvSpPr/>
          <p:nvPr/>
        </p:nvSpPr>
        <p:spPr>
          <a:xfrm>
            <a:off x="1763856" y="2776580"/>
            <a:ext cx="432048" cy="360040"/>
          </a:xfrm>
          <a:prstGeom prst="arc">
            <a:avLst>
              <a:gd name="adj1" fmla="val 5339398"/>
              <a:gd name="adj2" fmla="val 161111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Bogen 15"/>
          <p:cNvSpPr/>
          <p:nvPr/>
        </p:nvSpPr>
        <p:spPr>
          <a:xfrm>
            <a:off x="3181741" y="2344081"/>
            <a:ext cx="432048" cy="360040"/>
          </a:xfrm>
          <a:prstGeom prst="arc">
            <a:avLst>
              <a:gd name="adj1" fmla="val 16254826"/>
              <a:gd name="adj2" fmla="val 52397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Bogen 16"/>
          <p:cNvSpPr/>
          <p:nvPr/>
        </p:nvSpPr>
        <p:spPr>
          <a:xfrm>
            <a:off x="3181741" y="2776129"/>
            <a:ext cx="432048" cy="360040"/>
          </a:xfrm>
          <a:prstGeom prst="arc">
            <a:avLst>
              <a:gd name="adj1" fmla="val 16254826"/>
              <a:gd name="adj2" fmla="val 52397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1371333" y="2344081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:5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377384" y="2780429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·7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641758" y="2776129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·7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641758" y="233372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75000"/>
                  </a:schemeClr>
                </a:solidFill>
              </a:rPr>
              <a:t>:5</a:t>
            </a:r>
            <a:endParaRPr lang="de-DE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Wolke 22"/>
          <p:cNvSpPr/>
          <p:nvPr/>
        </p:nvSpPr>
        <p:spPr>
          <a:xfrm>
            <a:off x="257290" y="3325932"/>
            <a:ext cx="2592288" cy="100811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5</a:t>
            </a:r>
            <a:r>
              <a:rPr lang="de-DE" sz="1400" dirty="0" smtClean="0">
                <a:solidFill>
                  <a:schemeClr val="accent6">
                    <a:lumMod val="75000"/>
                  </a:schemeClr>
                </a:solidFill>
              </a:rPr>
              <a:t>:5</a:t>
            </a:r>
            <a:r>
              <a:rPr lang="de-DE" sz="1400" dirty="0" smtClean="0">
                <a:solidFill>
                  <a:schemeClr val="tx1"/>
                </a:solidFill>
              </a:rPr>
              <a:t> = </a:t>
            </a:r>
            <a:r>
              <a:rPr lang="de-DE" sz="1400" dirty="0" smtClean="0">
                <a:solidFill>
                  <a:srgbClr val="FF0000"/>
                </a:solidFill>
              </a:rPr>
              <a:t>1;</a:t>
            </a:r>
            <a:br>
              <a:rPr lang="de-DE" sz="1400" dirty="0" smtClean="0">
                <a:solidFill>
                  <a:srgbClr val="FF0000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also 1,45 </a:t>
            </a:r>
            <a:r>
              <a:rPr lang="de-DE" sz="1400" dirty="0" smtClean="0">
                <a:solidFill>
                  <a:schemeClr val="accent6">
                    <a:lumMod val="75000"/>
                  </a:schemeClr>
                </a:solidFill>
              </a:rPr>
              <a:t>: 5</a:t>
            </a:r>
            <a:endParaRPr lang="de-DE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Wolke 23"/>
          <p:cNvSpPr/>
          <p:nvPr/>
        </p:nvSpPr>
        <p:spPr>
          <a:xfrm>
            <a:off x="899760" y="4046488"/>
            <a:ext cx="2592288" cy="100811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rgbClr val="FF0000"/>
                </a:solidFill>
              </a:rPr>
              <a:t>1</a:t>
            </a:r>
            <a:r>
              <a:rPr lang="de-DE" sz="1400" dirty="0" smtClean="0">
                <a:solidFill>
                  <a:schemeClr val="accent6">
                    <a:lumMod val="75000"/>
                  </a:schemeClr>
                </a:solidFill>
              </a:rPr>
              <a:t> ·7</a:t>
            </a:r>
            <a:r>
              <a:rPr lang="de-DE" sz="1400" dirty="0" smtClean="0">
                <a:solidFill>
                  <a:schemeClr val="tx1"/>
                </a:solidFill>
              </a:rPr>
              <a:t>=7; 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also x </a:t>
            </a:r>
            <a:r>
              <a:rPr lang="de-DE" sz="1400" dirty="0" smtClean="0">
                <a:solidFill>
                  <a:schemeClr val="accent6">
                    <a:lumMod val="75000"/>
                  </a:schemeClr>
                </a:solidFill>
              </a:rPr>
              <a:t>· 7</a:t>
            </a:r>
            <a:endParaRPr lang="de-DE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Wolke 25"/>
          <p:cNvSpPr/>
          <p:nvPr/>
        </p:nvSpPr>
        <p:spPr>
          <a:xfrm>
            <a:off x="4037802" y="3325932"/>
            <a:ext cx="4032448" cy="1090961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1,45 steht in Zelle B2,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5 steht in Zelle A1: 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1,45</a:t>
            </a:r>
            <a:r>
              <a:rPr lang="de-DE" sz="1400" dirty="0" smtClean="0">
                <a:solidFill>
                  <a:schemeClr val="accent6">
                    <a:lumMod val="75000"/>
                  </a:schemeClr>
                </a:solidFill>
              </a:rPr>
              <a:t>:5</a:t>
            </a:r>
            <a:r>
              <a:rPr lang="de-DE" sz="1400" dirty="0" smtClean="0">
                <a:solidFill>
                  <a:schemeClr val="tx1"/>
                </a:solidFill>
              </a:rPr>
              <a:t> wird zu B2:A1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und wird in Zelle B3 eingetragen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27" name="Wolke 26"/>
          <p:cNvSpPr/>
          <p:nvPr/>
        </p:nvSpPr>
        <p:spPr>
          <a:xfrm>
            <a:off x="6876256" y="210971"/>
            <a:ext cx="2088232" cy="1008112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Was wird gerechnet?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756745" y="836712"/>
            <a:ext cx="3721610" cy="4320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5 Brötchen kosten 1,45€. Wie viel kosten 7 Brötchen ?</a:t>
            </a:r>
            <a:endParaRPr lang="de-DE" sz="1200" dirty="0">
              <a:solidFill>
                <a:schemeClr val="tx1"/>
              </a:solidFill>
            </a:endParaRPr>
          </a:p>
        </p:txBody>
      </p:sp>
      <p:grpSp>
        <p:nvGrpSpPr>
          <p:cNvPr id="36" name="Gruppieren 35"/>
          <p:cNvGrpSpPr/>
          <p:nvPr/>
        </p:nvGrpSpPr>
        <p:grpSpPr>
          <a:xfrm>
            <a:off x="2411760" y="5700165"/>
            <a:ext cx="4373165" cy="1066789"/>
            <a:chOff x="2411760" y="5700165"/>
            <a:chExt cx="4373165" cy="1066789"/>
          </a:xfrm>
        </p:grpSpPr>
        <p:sp>
          <p:nvSpPr>
            <p:cNvPr id="33" name="Legende mit Pfeil nach unten 32"/>
            <p:cNvSpPr/>
            <p:nvPr/>
          </p:nvSpPr>
          <p:spPr>
            <a:xfrm>
              <a:off x="2411760" y="5700165"/>
              <a:ext cx="4373165" cy="1066789"/>
            </a:xfrm>
            <a:prstGeom prst="downArrowCallout">
              <a:avLst/>
            </a:prstGeom>
            <a:ln cap="rnd">
              <a:rou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2527518" y="5840429"/>
              <a:ext cx="4141647" cy="369332"/>
            </a:xfrm>
            <a:prstGeom prst="rect">
              <a:avLst/>
            </a:prstGeom>
            <a:noFill/>
            <a:ln w="6350" cap="rnd">
              <a:noFill/>
              <a:round/>
            </a:ln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Weiter geht‘s mit arbeiten_mit_excel.pptx</a:t>
              </a:r>
              <a:endParaRPr lang="de-DE" dirty="0"/>
            </a:p>
          </p:txBody>
        </p:sp>
      </p:grpSp>
      <p:sp>
        <p:nvSpPr>
          <p:cNvPr id="25" name="Wolke 24"/>
          <p:cNvSpPr/>
          <p:nvPr/>
        </p:nvSpPr>
        <p:spPr>
          <a:xfrm>
            <a:off x="3385471" y="4293096"/>
            <a:ext cx="4684779" cy="1219605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7 steht in Zelle A4,</a:t>
            </a: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das Ergebnis von eben steht in Zelle B3: </a:t>
            </a:r>
            <a:br>
              <a:rPr lang="de-DE" sz="1400" dirty="0" smtClean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x </a:t>
            </a:r>
            <a:r>
              <a:rPr lang="de-DE" sz="1400" dirty="0" smtClean="0">
                <a:solidFill>
                  <a:schemeClr val="accent6">
                    <a:lumMod val="75000"/>
                  </a:schemeClr>
                </a:solidFill>
              </a:rPr>
              <a:t>· 7</a:t>
            </a:r>
            <a:r>
              <a:rPr lang="de-DE" sz="1400" dirty="0" smtClean="0">
                <a:solidFill>
                  <a:schemeClr val="tx1"/>
                </a:solidFill>
              </a:rPr>
              <a:t> wird zu B3 · A4</a:t>
            </a:r>
            <a:r>
              <a:rPr lang="de-DE" sz="1400" dirty="0">
                <a:solidFill>
                  <a:schemeClr val="tx1"/>
                </a:solidFill>
              </a:rPr>
              <a:t/>
            </a:r>
            <a:br>
              <a:rPr lang="de-DE" sz="1400" dirty="0">
                <a:solidFill>
                  <a:schemeClr val="tx1"/>
                </a:solidFill>
              </a:rPr>
            </a:br>
            <a:r>
              <a:rPr lang="de-DE" sz="1400" dirty="0" smtClean="0">
                <a:solidFill>
                  <a:schemeClr val="tx1"/>
                </a:solidFill>
              </a:rPr>
              <a:t>und in Zelle B4 eingetragen</a:t>
            </a:r>
            <a:endParaRPr lang="de-DE" sz="1400" dirty="0">
              <a:solidFill>
                <a:schemeClr val="tx1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7931901" y="29556"/>
            <a:ext cx="514896" cy="2853256"/>
            <a:chOff x="7608058" y="600999"/>
            <a:chExt cx="514896" cy="2853256"/>
          </a:xfrm>
        </p:grpSpPr>
        <p:sp>
          <p:nvSpPr>
            <p:cNvPr id="28" name="Pfeil nach rechts 27"/>
            <p:cNvSpPr/>
            <p:nvPr/>
          </p:nvSpPr>
          <p:spPr>
            <a:xfrm rot="7945936">
              <a:off x="6438878" y="1770179"/>
              <a:ext cx="2853256" cy="514896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Textfeld 28"/>
            <p:cNvSpPr txBox="1"/>
            <p:nvPr/>
          </p:nvSpPr>
          <p:spPr>
            <a:xfrm rot="18745936">
              <a:off x="6600471" y="1836021"/>
              <a:ext cx="255582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/>
                <a:t>In Excel ist das Geteilt „:“ ein </a:t>
              </a:r>
              <a:r>
                <a:rPr lang="de-DE" sz="1200" dirty="0" err="1" smtClean="0"/>
                <a:t>Slash</a:t>
              </a:r>
              <a:r>
                <a:rPr lang="de-DE" sz="1200" dirty="0" smtClean="0"/>
                <a:t> „/“</a:t>
              </a:r>
              <a:endParaRPr lang="de-DE" sz="1200" dirty="0"/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7812500" y="2813623"/>
            <a:ext cx="515197" cy="2744538"/>
            <a:chOff x="7448983" y="2674218"/>
            <a:chExt cx="515197" cy="2744538"/>
          </a:xfrm>
        </p:grpSpPr>
        <p:sp>
          <p:nvSpPr>
            <p:cNvPr id="31" name="Pfeil nach rechts 30"/>
            <p:cNvSpPr/>
            <p:nvPr/>
          </p:nvSpPr>
          <p:spPr>
            <a:xfrm rot="13913436">
              <a:off x="6334162" y="3789039"/>
              <a:ext cx="2744538" cy="514896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Textfeld 31"/>
            <p:cNvSpPr txBox="1"/>
            <p:nvPr/>
          </p:nvSpPr>
          <p:spPr>
            <a:xfrm rot="3113436">
              <a:off x="6680864" y="4059448"/>
              <a:ext cx="22896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smtClean="0"/>
                <a:t>In Excel ist das Mal „·“ ein Stern „*“</a:t>
              </a:r>
              <a:endParaRPr lang="de-DE" sz="1200" dirty="0"/>
            </a:p>
          </p:txBody>
        </p:sp>
      </p:grpSp>
      <p:sp>
        <p:nvSpPr>
          <p:cNvPr id="11" name="Textfeld 10"/>
          <p:cNvSpPr txBox="1"/>
          <p:nvPr/>
        </p:nvSpPr>
        <p:spPr>
          <a:xfrm>
            <a:off x="6462607" y="2504157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B3=B2/A2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6462607" y="2780444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B4=B3*A4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5756445" y="2575035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0,29</a:t>
            </a:r>
            <a:endParaRPr lang="de-DE" sz="1400" dirty="0"/>
          </a:p>
        </p:txBody>
      </p:sp>
      <p:sp>
        <p:nvSpPr>
          <p:cNvPr id="35" name="Textfeld 34"/>
          <p:cNvSpPr txBox="1"/>
          <p:nvPr/>
        </p:nvSpPr>
        <p:spPr>
          <a:xfrm>
            <a:off x="5740684" y="27804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2,03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20552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4" grpId="0" animBg="1"/>
      <p:bldP spid="15" grpId="0" animBg="1"/>
      <p:bldP spid="16" grpId="0" animBg="1"/>
      <p:bldP spid="17" grpId="0" animBg="1"/>
      <p:bldP spid="18" grpId="0"/>
      <p:bldP spid="20" grpId="0"/>
      <p:bldP spid="21" grpId="0"/>
      <p:bldP spid="22" grpId="0"/>
      <p:bldP spid="23" grpId="0" animBg="1"/>
      <p:bldP spid="24" grpId="0" animBg="1"/>
      <p:bldP spid="26" grpId="0" animBg="1"/>
      <p:bldP spid="27" grpId="0" animBg="1"/>
      <p:bldP spid="9" grpId="0" animBg="1"/>
      <p:bldP spid="25" grpId="0" animBg="1"/>
      <p:bldP spid="11" grpId="0"/>
      <p:bldP spid="12" grpId="0"/>
      <p:bldP spid="19" grpId="0"/>
      <p:bldP spid="35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Bildschirmpräsentation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Dreisatz mit Tabellenkalkulation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Dreisatz mit Tabellenkalkulation</dc:title>
  <dc:creator>Roger</dc:creator>
  <cp:lastModifiedBy>Roger</cp:lastModifiedBy>
  <cp:revision>19</cp:revision>
  <dcterms:created xsi:type="dcterms:W3CDTF">2014-01-26T18:18:08Z</dcterms:created>
  <dcterms:modified xsi:type="dcterms:W3CDTF">2014-03-19T09:29:28Z</dcterms:modified>
</cp:coreProperties>
</file>